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ee8b75e5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ee8b75e5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ee8b75e5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ee8b75e5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ee8b75e5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ee8b75e5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ee8b75e5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ee8b75e5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ee8b75e5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ee8b75e5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ee8b75e5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ee8b75e5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suno.com/s/ckyA7yDSALeWkSy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2578" y="11705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2400">
                <a:latin typeface="David"/>
                <a:ea typeface="David"/>
                <a:cs typeface="David"/>
                <a:sym typeface="David"/>
              </a:rPr>
              <a:t>הוראה משולבת ערכים בשפה היומיומית של המורים והתלמידים</a:t>
            </a:r>
            <a:endParaRPr sz="6300">
              <a:latin typeface="David"/>
              <a:ea typeface="David"/>
              <a:cs typeface="David"/>
              <a:sym typeface="David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176000" y="2691150"/>
            <a:ext cx="67920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iw" sz="17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שם המיזם: קופסת הרגשות שלי</a:t>
            </a:r>
            <a:endParaRPr sz="1700">
              <a:latin typeface="David"/>
              <a:ea typeface="David"/>
              <a:cs typeface="David"/>
              <a:sym typeface="David"/>
            </a:endParaRPr>
          </a:p>
        </p:txBody>
      </p:sp>
      <p:pic>
        <p:nvPicPr>
          <p:cNvPr id="130" name="Google Shape;130;p13" title="7b0ce90a-d5ce-4e9a-b945-c1de3dddd7fb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0000" y="3825110"/>
            <a:ext cx="1719652" cy="114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2012675" y="35475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1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w" sz="15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מסארווה אמאל- בית חינוך הדר </a:t>
            </a:r>
            <a:endParaRPr sz="2000">
              <a:latin typeface="David"/>
              <a:ea typeface="David"/>
              <a:cs typeface="David"/>
              <a:sym typeface="Davi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ctrTitle"/>
          </p:nvPr>
        </p:nvSpPr>
        <p:spPr>
          <a:xfrm>
            <a:off x="1786474" y="927050"/>
            <a:ext cx="67305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None/>
            </a:pPr>
            <a:r>
              <a:rPr b="1" lang="iw" sz="22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מה הבעיה שאני רוצה לפתור?</a:t>
            </a:r>
            <a:endParaRPr b="1" sz="2200">
              <a:solidFill>
                <a:srgbClr val="000000"/>
              </a:solidFill>
              <a:latin typeface="David"/>
              <a:ea typeface="David"/>
              <a:cs typeface="David"/>
              <a:sym typeface="David"/>
            </a:endParaRPr>
          </a:p>
          <a:p>
            <a:pPr indent="-331470" lvl="0" marL="457200" rtl="1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avid"/>
              <a:buChar char="❏"/>
            </a:pPr>
            <a:r>
              <a:rPr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ילדים חווים רגשות אך מתקשים לבטא אותם במילים.</a:t>
            </a:r>
            <a:endParaRPr sz="1800">
              <a:solidFill>
                <a:srgbClr val="000000"/>
              </a:solidFill>
              <a:latin typeface="David"/>
              <a:ea typeface="David"/>
              <a:cs typeface="David"/>
              <a:sym typeface="David"/>
            </a:endParaRPr>
          </a:p>
          <a:p>
            <a:pPr indent="-33147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David"/>
              <a:buChar char="❏"/>
            </a:pPr>
            <a:r>
              <a:rPr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זה גורם לחוסר הבנה, שיח לא מכבד וקושי אמיתי של הכיתה לנהל תקשורת רגועה ומכילה.</a:t>
            </a:r>
            <a:endParaRPr/>
          </a:p>
        </p:txBody>
      </p:sp>
      <p:sp>
        <p:nvSpPr>
          <p:cNvPr id="137" name="Google Shape;137;p14"/>
          <p:cNvSpPr txBox="1"/>
          <p:nvPr/>
        </p:nvSpPr>
        <p:spPr>
          <a:xfrm>
            <a:off x="527275" y="2297250"/>
            <a:ext cx="7989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2700">
                <a:latin typeface="David"/>
                <a:ea typeface="David"/>
                <a:cs typeface="David"/>
                <a:sym typeface="David"/>
              </a:rPr>
              <a:t>הבעיה מבוססת על הסיפור של </a:t>
            </a:r>
            <a:r>
              <a:rPr lang="iw" sz="2700">
                <a:latin typeface="David"/>
                <a:ea typeface="David"/>
                <a:cs typeface="David"/>
                <a:sym typeface="David"/>
              </a:rPr>
              <a:t>הילד</a:t>
            </a:r>
            <a:r>
              <a:rPr lang="iw" sz="3100">
                <a:latin typeface="David"/>
                <a:ea typeface="David"/>
                <a:cs typeface="David"/>
                <a:sym typeface="David"/>
              </a:rPr>
              <a:t> ש</a:t>
            </a:r>
            <a:r>
              <a:rPr lang="iw" sz="3100" u="sng">
                <a:latin typeface="David"/>
                <a:ea typeface="David"/>
                <a:cs typeface="David"/>
                <a:sym typeface="David"/>
              </a:rPr>
              <a:t>מצא את קולו בעולם הדיגיטלי</a:t>
            </a:r>
            <a:endParaRPr sz="1100" u="sng">
              <a:latin typeface="David"/>
              <a:ea typeface="David"/>
              <a:cs typeface="David"/>
              <a:sym typeface="David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3">
            <a:alphaModFix/>
          </a:blip>
          <a:srcRect b="41274" l="0" r="0" t="20227"/>
          <a:stretch/>
        </p:blipFill>
        <p:spPr>
          <a:xfrm>
            <a:off x="2116575" y="3284600"/>
            <a:ext cx="4608924" cy="14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ctrTitle"/>
          </p:nvPr>
        </p:nvSpPr>
        <p:spPr>
          <a:xfrm>
            <a:off x="2830475" y="594753"/>
            <a:ext cx="5361300" cy="9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קופסת הרגשות שלי</a:t>
            </a:r>
            <a:endParaRPr/>
          </a:p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3509525" y="1496257"/>
            <a:ext cx="5361300" cy="18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500"/>
              <a:t>הרעיון שלי: </a:t>
            </a:r>
            <a:r>
              <a:rPr b="1" lang="i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מהפתק למדיה”</a:t>
            </a:r>
            <a:br>
              <a:rPr b="1" lang="i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מיזם שבו תלמידים משתפים רגשות מביעים את עצמם הן בעל פה והן בפתקים, והופכים אותם – בעזרת AI – לשירים ולסרטוני אנימציה שמחזקים שיח רגשי </a:t>
            </a:r>
            <a:r>
              <a:rPr lang="i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מכבד</a:t>
            </a:r>
            <a:r>
              <a:rPr lang="i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בכיתה.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5" y="968537"/>
            <a:ext cx="3171274" cy="317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3763650" y="3438625"/>
            <a:ext cx="489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0" u="sng">
                <a:solidFill>
                  <a:schemeClr val="hlink"/>
                </a:solidFill>
                <a:hlinkClick r:id="rId4"/>
              </a:rPr>
              <a:t>אני אומר את לבי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ctrTitle"/>
          </p:nvPr>
        </p:nvSpPr>
        <p:spPr>
          <a:xfrm>
            <a:off x="946275" y="1201575"/>
            <a:ext cx="70071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 sz="2200"/>
              <a:t>מה המיזם?</a:t>
            </a:r>
            <a:endParaRPr sz="2200"/>
          </a:p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22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מיז</a:t>
            </a:r>
            <a:r>
              <a:rPr lang="iw" sz="22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ם</a:t>
            </a:r>
            <a:r>
              <a:rPr lang="iw" sz="22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  שיוצר כיתה שמדברת אחרת, מקשיבה אחרת ופותחת את הלב. </a:t>
            </a:r>
            <a:r>
              <a:rPr b="1" lang="iw" sz="22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שפה מכבדת מתחילה מבפנים – ונשמעת החוצר</a:t>
            </a:r>
            <a:endParaRPr sz="2200"/>
          </a:p>
        </p:txBody>
      </p:sp>
      <p:sp>
        <p:nvSpPr>
          <p:cNvPr id="152" name="Google Shape;152;p16"/>
          <p:cNvSpPr txBox="1"/>
          <p:nvPr>
            <p:ph idx="1" type="subTitle"/>
          </p:nvPr>
        </p:nvSpPr>
        <p:spPr>
          <a:xfrm>
            <a:off x="772900" y="2748550"/>
            <a:ext cx="7498500" cy="19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vid"/>
              <a:buChar char="❏"/>
            </a:pPr>
            <a:r>
              <a:rPr b="1"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"דקה של רגש" יומית</a:t>
            </a:r>
            <a:r>
              <a:rPr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 – כל יום תלמידים משתפים "מה אני מרגיש היום". </a:t>
            </a:r>
            <a:endParaRPr sz="1800">
              <a:solidFill>
                <a:srgbClr val="000000"/>
              </a:solidFill>
              <a:latin typeface="David"/>
              <a:ea typeface="David"/>
              <a:cs typeface="David"/>
              <a:sym typeface="David"/>
            </a:endParaRPr>
          </a:p>
          <a:p>
            <a:pPr indent="-3429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avid"/>
              <a:buChar char="❏"/>
            </a:pPr>
            <a:r>
              <a:rPr b="1"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שיר הרגשות שלנו</a:t>
            </a:r>
            <a:r>
              <a:rPr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 - מהרגשות של התלמידים מחברים שיר באמצעות כלי הבינה</a:t>
            </a:r>
            <a:endParaRPr sz="1800">
              <a:solidFill>
                <a:srgbClr val="000000"/>
              </a:solidFill>
              <a:latin typeface="David"/>
              <a:ea typeface="David"/>
              <a:cs typeface="David"/>
              <a:sym typeface="David"/>
            </a:endParaRPr>
          </a:p>
          <a:p>
            <a:pPr indent="-3429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avid"/>
              <a:buChar char="❏"/>
            </a:pPr>
            <a:r>
              <a:rPr b="1"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סרטון אנימציה</a:t>
            </a:r>
            <a:r>
              <a:rPr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 - שמבוסס על הרגשות של התלמידים (מקופסת הרגשות) ומהשיר שחיברו</a:t>
            </a:r>
            <a:endParaRPr sz="1800">
              <a:solidFill>
                <a:srgbClr val="000000"/>
              </a:solidFill>
              <a:latin typeface="David"/>
              <a:ea typeface="David"/>
              <a:cs typeface="David"/>
              <a:sym typeface="Davi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ctrTitle"/>
          </p:nvPr>
        </p:nvSpPr>
        <p:spPr>
          <a:xfrm>
            <a:off x="1423050" y="2212950"/>
            <a:ext cx="6776100" cy="24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iw" sz="2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הנושא</a:t>
            </a:r>
            <a:endParaRPr b="1" sz="20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הוראה משולבת ערכים בשפה היומיומית של המורים והתלמידים.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iw" sz="2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המסר</a:t>
            </a:r>
            <a:r>
              <a:rPr b="1" lang="iw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iw" sz="20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המרכזי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“אני אומר מה אני מרגיש – כדי שנוכל להבין אחד את השני.”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David"/>
              <a:ea typeface="David"/>
              <a:cs typeface="David"/>
              <a:sym typeface="David"/>
            </a:endParaRPr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18401" l="0" r="0" t="28290"/>
          <a:stretch/>
        </p:blipFill>
        <p:spPr>
          <a:xfrm>
            <a:off x="2745025" y="1099800"/>
            <a:ext cx="4305549" cy="14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ctrTitle"/>
          </p:nvPr>
        </p:nvSpPr>
        <p:spPr>
          <a:xfrm>
            <a:off x="613975" y="1206450"/>
            <a:ext cx="7246500" cy="3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David"/>
              <a:ea typeface="David"/>
              <a:cs typeface="David"/>
              <a:sym typeface="David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א</a:t>
            </a:r>
            <a:r>
              <a:rPr b="1"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יך ה-AI עוזר?</a:t>
            </a:r>
            <a:endParaRPr b="1" sz="1800">
              <a:solidFill>
                <a:srgbClr val="000000"/>
              </a:solidFill>
              <a:latin typeface="David"/>
              <a:ea typeface="David"/>
              <a:cs typeface="David"/>
              <a:sym typeface="David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ה-AI הופך רגשות יומיומיים לשירים ולסרטוני אנימציה שהתלמידים יוצרים בעצמם.</a:t>
            </a:r>
            <a:br>
              <a:rPr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</a:br>
            <a:r>
              <a:rPr lang="iw" sz="1800">
                <a:solidFill>
                  <a:srgbClr val="000000"/>
                </a:solidFill>
                <a:latin typeface="David"/>
                <a:ea typeface="David"/>
                <a:cs typeface="David"/>
                <a:sym typeface="David"/>
              </a:rPr>
              <a:t> כך הרגש מקבל קול, דמות וסיפור — וכל תלמיד יכול להשתתף ולהשמיע את עצמו.</a:t>
            </a:r>
            <a:endParaRPr sz="1800">
              <a:solidFill>
                <a:srgbClr val="000000"/>
              </a:solidFill>
              <a:latin typeface="David"/>
              <a:ea typeface="David"/>
              <a:cs typeface="David"/>
              <a:sym typeface="David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w" sz="2100">
                <a:solidFill>
                  <a:srgbClr val="FF9900"/>
                </a:solidFill>
                <a:latin typeface="David"/>
                <a:ea typeface="David"/>
                <a:cs typeface="David"/>
                <a:sym typeface="David"/>
              </a:rPr>
              <a:t>כך העיסוק בטכנולוגיה הופך לגשר טבעי, עדין ולא מאיים עלהעולם הרגשי, ומחזק את ההבנה והחיבור בין הילדים.</a:t>
            </a:r>
            <a:endParaRPr b="1" sz="1800">
              <a:solidFill>
                <a:srgbClr val="FF9900"/>
              </a:solidFill>
              <a:latin typeface="David"/>
              <a:ea typeface="David"/>
              <a:cs typeface="David"/>
              <a:sym typeface="Davi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816704"/>
            <a:ext cx="7505700" cy="3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iw" sz="2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מה יוצא מזה?</a:t>
            </a:r>
            <a:endParaRPr b="1" sz="28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iw" sz="1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הילדים נותנים מילים לרגש</a:t>
            </a:r>
            <a:endParaRPr b="1" sz="18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iw" sz="1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הרגש הופך למוזיקה</a:t>
            </a:r>
            <a:endParaRPr b="1" sz="18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iw" sz="1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המוזיקה הופכת לתמונה</a:t>
            </a:r>
            <a:endParaRPr b="1" sz="18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iw" sz="1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התמונה הופכת לשיח מכבד</a:t>
            </a:r>
            <a:endParaRPr b="1" sz="18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iw" sz="18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והשיח הופך לתרבות כיתתית</a:t>
            </a:r>
            <a:endParaRPr b="1" sz="18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זה תהליך מעגלי שמעמיק מדי שבוע, והופך את הערכים למשהו </a:t>
            </a:r>
            <a:r>
              <a:rPr b="1" lang="iw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חי, יצירתי ומוחשי</a:t>
            </a:r>
            <a:r>
              <a:rPr lang="iw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44"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5356" t="16114"/>
          <a:stretch/>
        </p:blipFill>
        <p:spPr>
          <a:xfrm>
            <a:off x="819150" y="1077325"/>
            <a:ext cx="4582925" cy="27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